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65" r:id="rId4"/>
    <p:sldId id="264" r:id="rId5"/>
    <p:sldId id="266" r:id="rId6"/>
    <p:sldId id="259" r:id="rId7"/>
    <p:sldId id="260" r:id="rId8"/>
    <p:sldId id="267" r:id="rId9"/>
    <p:sldId id="274" r:id="rId10"/>
    <p:sldId id="271" r:id="rId11"/>
    <p:sldId id="272" r:id="rId12"/>
    <p:sldId id="273" r:id="rId13"/>
    <p:sldId id="270" r:id="rId14"/>
    <p:sldId id="268" r:id="rId15"/>
    <p:sldId id="269" r:id="rId1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33" autoAdjust="0"/>
  </p:normalViewPr>
  <p:slideViewPr>
    <p:cSldViewPr snapToGrid="0" snapToObjects="1">
      <p:cViewPr>
        <p:scale>
          <a:sx n="75" d="100"/>
          <a:sy n="75" d="100"/>
        </p:scale>
        <p:origin x="-906" y="9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46D71-89DF-314A-A841-F4617E3D424B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EF167-98FA-0941-8FF3-7FA77EA10C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08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EF167-98FA-0941-8FF3-7FA77EA10C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18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6857999" cy="684724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474464"/>
            <a:ext cx="6057900" cy="2231136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2438400"/>
            <a:ext cx="6057900" cy="1999488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6837779"/>
            <a:ext cx="6858000" cy="6096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4949190" y="0"/>
            <a:ext cx="34290" cy="9144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4985766" y="0"/>
            <a:ext cx="1885951" cy="9144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0" y="366188"/>
            <a:ext cx="1428750" cy="780203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06401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0448" y="8503280"/>
            <a:ext cx="2877303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67030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6858000" cy="347002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3470027"/>
            <a:ext cx="6858000" cy="6096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56" y="158496"/>
            <a:ext cx="6009894" cy="218236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498" y="2438400"/>
            <a:ext cx="6016752" cy="9144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65248"/>
            <a:ext cx="3028950" cy="61650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65248"/>
            <a:ext cx="3028950" cy="616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65317"/>
            <a:ext cx="3030141" cy="953807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66016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65317"/>
            <a:ext cx="3031331" cy="953807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66016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79" y="203200"/>
            <a:ext cx="1892808" cy="1304544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533" y="2324178"/>
            <a:ext cx="4440481" cy="607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79" y="2306691"/>
            <a:ext cx="1851660" cy="609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141803" y="0"/>
            <a:ext cx="34290" cy="193852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141803" y="0"/>
            <a:ext cx="34290" cy="193852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" y="207264"/>
            <a:ext cx="1893863" cy="1304544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77854" y="1979744"/>
            <a:ext cx="4685548" cy="7164256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" y="2304288"/>
            <a:ext cx="1851660" cy="609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444" y="1560576"/>
            <a:ext cx="1892808" cy="268224"/>
          </a:xfrm>
        </p:spPr>
        <p:txBody>
          <a:bodyPr/>
          <a:lstStyle/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1803" y="0"/>
            <a:ext cx="34290" cy="9144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141803" y="0"/>
            <a:ext cx="34290" cy="9144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6856" y="1560576"/>
            <a:ext cx="3895344" cy="268224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4496" y="1560576"/>
            <a:ext cx="550398" cy="268224"/>
          </a:xfrm>
        </p:spPr>
        <p:txBody>
          <a:bodyPr/>
          <a:lstStyle/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914527"/>
            <a:ext cx="6858000" cy="6096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6857999" cy="191164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6808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66922"/>
            <a:ext cx="6172200" cy="616747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635999"/>
            <a:ext cx="1600200" cy="36576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D94F785-B7CE-BD42-A7DE-AF99A627DAE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0448" y="8635999"/>
            <a:ext cx="4130789" cy="36576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53297" y="8635999"/>
            <a:ext cx="550398" cy="36576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7879E1-3469-B944-940C-B0E911E173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3" y="167541"/>
            <a:ext cx="5817197" cy="439005"/>
          </a:xfrm>
        </p:spPr>
        <p:txBody>
          <a:bodyPr>
            <a:noAutofit/>
          </a:bodyPr>
          <a:lstStyle/>
          <a:p>
            <a:r>
              <a:rPr lang="en-US" sz="3500" dirty="0" smtClean="0">
                <a:latin typeface="American Typewriter"/>
                <a:cs typeface="American Typewriter"/>
              </a:rPr>
              <a:t>Argumentative </a:t>
            </a:r>
            <a:br>
              <a:rPr lang="en-US" sz="3500" dirty="0" smtClean="0">
                <a:latin typeface="American Typewriter"/>
                <a:cs typeface="American Typewriter"/>
              </a:rPr>
            </a:br>
            <a:r>
              <a:rPr lang="en-US" sz="3500" dirty="0" smtClean="0">
                <a:latin typeface="American Typewriter"/>
                <a:cs typeface="American Typewriter"/>
              </a:rPr>
              <a:t>Writing</a:t>
            </a:r>
            <a:endParaRPr lang="en-US" sz="3500" dirty="0">
              <a:latin typeface="American Typewriter"/>
              <a:cs typeface="American Typewri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535" t="6552" r="30689" b="7616"/>
          <a:stretch/>
        </p:blipFill>
        <p:spPr>
          <a:xfrm rot="1027310">
            <a:off x="4804294" y="-98337"/>
            <a:ext cx="1745720" cy="23550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2462802"/>
            <a:ext cx="2893575" cy="5998915"/>
            <a:chOff x="516368" y="2462802"/>
            <a:chExt cx="3691640" cy="59989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368" y="2462802"/>
              <a:ext cx="3691640" cy="599891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952670" y="8157852"/>
              <a:ext cx="2789051" cy="3038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Left Arrow 11"/>
          <p:cNvSpPr/>
          <p:nvPr/>
        </p:nvSpPr>
        <p:spPr>
          <a:xfrm>
            <a:off x="2528091" y="5187629"/>
            <a:ext cx="605972" cy="435776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9843274">
            <a:off x="1920047" y="3503241"/>
            <a:ext cx="1421751" cy="490737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165312" y="7111330"/>
            <a:ext cx="822960" cy="41148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032439" y="8147936"/>
            <a:ext cx="822960" cy="41148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88272" y="2149374"/>
            <a:ext cx="3869728" cy="1749955"/>
            <a:chOff x="2722583" y="2979813"/>
            <a:chExt cx="2920153" cy="1261347"/>
          </a:xfrm>
        </p:grpSpPr>
        <p:sp>
          <p:nvSpPr>
            <p:cNvPr id="16" name="Rectangle 15"/>
            <p:cNvSpPr/>
            <p:nvPr/>
          </p:nvSpPr>
          <p:spPr>
            <a:xfrm>
              <a:off x="2722583" y="2979813"/>
              <a:ext cx="2920153" cy="1261347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74983" y="3132214"/>
              <a:ext cx="2596761" cy="824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88272" y="4078927"/>
            <a:ext cx="3869728" cy="1926664"/>
            <a:chOff x="2722583" y="2807670"/>
            <a:chExt cx="2920153" cy="1433490"/>
          </a:xfrm>
        </p:grpSpPr>
        <p:sp>
          <p:nvSpPr>
            <p:cNvPr id="20" name="Rectangle 19"/>
            <p:cNvSpPr/>
            <p:nvPr/>
          </p:nvSpPr>
          <p:spPr>
            <a:xfrm>
              <a:off x="2722583" y="2807670"/>
              <a:ext cx="2920153" cy="1433490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4983" y="2979813"/>
              <a:ext cx="2596761" cy="976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09928" y="6005592"/>
            <a:ext cx="3671672" cy="1736412"/>
            <a:chOff x="2722583" y="2979813"/>
            <a:chExt cx="2920153" cy="1261347"/>
          </a:xfrm>
        </p:grpSpPr>
        <p:sp>
          <p:nvSpPr>
            <p:cNvPr id="23" name="Rectangle 22"/>
            <p:cNvSpPr/>
            <p:nvPr/>
          </p:nvSpPr>
          <p:spPr>
            <a:xfrm>
              <a:off x="2722583" y="2979813"/>
              <a:ext cx="2920153" cy="1261347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74983" y="3132214"/>
              <a:ext cx="2596761" cy="824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51591" y="7917846"/>
            <a:ext cx="3930009" cy="1261347"/>
            <a:chOff x="2722583" y="2979813"/>
            <a:chExt cx="2920153" cy="1261347"/>
          </a:xfrm>
        </p:grpSpPr>
        <p:sp>
          <p:nvSpPr>
            <p:cNvPr id="26" name="Rectangle 25"/>
            <p:cNvSpPr/>
            <p:nvPr/>
          </p:nvSpPr>
          <p:spPr>
            <a:xfrm>
              <a:off x="2722583" y="2979813"/>
              <a:ext cx="2920153" cy="1261347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74983" y="3132214"/>
              <a:ext cx="2596761" cy="824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490" r="100000">
                        <a14:foregroundMark x1="27941" y1="74510" x2="27941" y2="74510"/>
                        <a14:foregroundMark x1="54412" y1="54412" x2="54412" y2="54412"/>
                      </a14:backgroundRemoval>
                    </a14:imgEffect>
                  </a14:imgLayer>
                </a14:imgProps>
              </a:ext>
            </a:extLst>
          </a:blip>
          <a:srcRect r="4220" b="2515"/>
          <a:stretch/>
        </p:blipFill>
        <p:spPr>
          <a:xfrm rot="2487015">
            <a:off x="157214" y="5405424"/>
            <a:ext cx="2341272" cy="24195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70584" y="3186926"/>
            <a:ext cx="368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The opening stance or opinion 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90230" y="4792407"/>
            <a:ext cx="32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Evidence that you have gotten from texts and other reliable sources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001549" y="6765772"/>
            <a:ext cx="32913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Evidence from the opposing side. 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09927" y="8521921"/>
            <a:ext cx="3441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Restating the claim. </a:t>
            </a:r>
            <a:endParaRPr lang="en-US" sz="1600" dirty="0"/>
          </a:p>
        </p:txBody>
      </p:sp>
      <p:sp>
        <p:nvSpPr>
          <p:cNvPr id="35" name="Left Arrow 34"/>
          <p:cNvSpPr/>
          <p:nvPr/>
        </p:nvSpPr>
        <p:spPr>
          <a:xfrm rot="16428216">
            <a:off x="139532" y="5777422"/>
            <a:ext cx="822960" cy="414354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0" y="4792407"/>
            <a:ext cx="2311103" cy="946094"/>
            <a:chOff x="2722583" y="2807670"/>
            <a:chExt cx="2920153" cy="1433490"/>
          </a:xfrm>
        </p:grpSpPr>
        <p:sp>
          <p:nvSpPr>
            <p:cNvPr id="37" name="Rectangle 36"/>
            <p:cNvSpPr/>
            <p:nvPr/>
          </p:nvSpPr>
          <p:spPr>
            <a:xfrm>
              <a:off x="2722583" y="2807670"/>
              <a:ext cx="2920153" cy="1433490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74983" y="2979813"/>
              <a:ext cx="2596761" cy="976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0614" y="982134"/>
            <a:ext cx="44513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Name _______________		Date ____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614" y="1503866"/>
            <a:ext cx="46884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CCSS: W.5.1a.b.c.d, 2.d, 8, RI.1.9, RF.5.4a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8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7.42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919615" y="1154322"/>
            <a:ext cx="8906936" cy="70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9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7.42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922867" y="1162651"/>
            <a:ext cx="8906934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1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7.4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24467" y="1266930"/>
            <a:ext cx="8906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2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7.42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24468" y="1293165"/>
            <a:ext cx="8906936" cy="67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4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1-10 at 7.4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24468" y="1261534"/>
            <a:ext cx="89069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8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7.42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24467" y="1291881"/>
            <a:ext cx="8906934" cy="67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0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457361"/>
            <a:ext cx="6172200" cy="1670304"/>
          </a:xfrm>
        </p:spPr>
        <p:txBody>
          <a:bodyPr/>
          <a:lstStyle/>
          <a:p>
            <a:r>
              <a:rPr lang="en-US" dirty="0" smtClean="0"/>
              <a:t>Why do we argue?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08143"/>
            <a:ext cx="6172200" cy="4070257"/>
          </a:xfrm>
          <a:solidFill>
            <a:schemeClr val="bg1"/>
          </a:solidFill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What do you think the elements of a strong argument are?</a:t>
            </a:r>
          </a:p>
          <a:p>
            <a:pPr marL="118872" indent="0">
              <a:buNone/>
            </a:pPr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</a:t>
            </a:r>
          </a:p>
          <a:p>
            <a:pPr marL="118872" indent="0">
              <a:buNone/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</a:t>
            </a:r>
          </a:p>
          <a:p>
            <a:pPr marL="118872" indent="0">
              <a:buNone/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</a:t>
            </a:r>
          </a:p>
          <a:p>
            <a:pPr marL="118872" indent="0">
              <a:buNone/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</a:t>
            </a:r>
          </a:p>
          <a:p>
            <a:pPr marL="118872" indent="0">
              <a:buNone/>
            </a:pP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97840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42899" y="4978400"/>
            <a:ext cx="6396567" cy="4165599"/>
          </a:xfrm>
          <a:prstGeom prst="rect">
            <a:avLst/>
          </a:prstGeom>
          <a:solidFill>
            <a:schemeClr val="bg1"/>
          </a:solidFill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Explain what it means to give a strong argument. Use the various organization and structure to explain how to give a strong argument. </a:t>
            </a:r>
          </a:p>
          <a:p>
            <a:pPr marL="118872" indent="0">
              <a:buFont typeface="Wingdings 2"/>
              <a:buNone/>
            </a:pPr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</a:t>
            </a:r>
          </a:p>
          <a:p>
            <a:pPr marL="118872" indent="0">
              <a:buFont typeface="Wingdings 2"/>
              <a:buNone/>
            </a:pPr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</a:t>
            </a:r>
          </a:p>
          <a:p>
            <a:pPr marL="118872" indent="0">
              <a:buFont typeface="Wingdings 2"/>
              <a:buNone/>
            </a:pPr>
            <a:r>
              <a:rPr lang="en-US" sz="1600" dirty="0" smtClean="0"/>
              <a:t>_______________________________________________________________________________________________________________________________________________________________________________________</a:t>
            </a:r>
          </a:p>
          <a:p>
            <a:pPr marL="118872" indent="0">
              <a:buFont typeface="Wingdings 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497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to strong argumentative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634110"/>
            <a:ext cx="6172200" cy="56425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Argumentative writing has the necessary qualities : claim, argument, counter argument, concluding statement</a:t>
            </a:r>
          </a:p>
          <a:p>
            <a:pPr marL="118872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All arguments use convincing words or phrases with evidence from the text</a:t>
            </a:r>
          </a:p>
          <a:p>
            <a:pPr marL="118872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Evidence is relevant and supportive of the claim</a:t>
            </a:r>
          </a:p>
          <a:p>
            <a:pPr marL="118872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Writing is legible with correct punctuation and grammar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4533" y="8229600"/>
            <a:ext cx="4110567" cy="523220"/>
          </a:xfrm>
          <a:prstGeom prst="rect">
            <a:avLst/>
          </a:prstGeom>
          <a:noFill/>
          <a:ln w="28575" cap="rnd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entury Gothic"/>
                <a:cs typeface="Century Gothic"/>
              </a:rPr>
              <a:t>Total Score:      / 4     </a:t>
            </a:r>
            <a:endParaRPr lang="en-US" sz="2800" u="sng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834" y="2065867"/>
            <a:ext cx="602826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Each element is 1 point!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0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Screen Shot 2014-01-08 at 9.32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42100" y="1276643"/>
            <a:ext cx="977900" cy="8398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Convincing Language </a:t>
            </a:r>
            <a:br>
              <a:rPr lang="en-US" sz="3500" dirty="0" smtClean="0"/>
            </a:br>
            <a:r>
              <a:rPr lang="en-US" sz="3500" dirty="0" smtClean="0"/>
              <a:t>for an Argument </a:t>
            </a:r>
            <a:br>
              <a:rPr lang="en-US" sz="3500" dirty="0" smtClean="0"/>
            </a:br>
            <a:r>
              <a:rPr lang="en-US" sz="3500" dirty="0" smtClean="0"/>
              <a:t>and Counterargument </a:t>
            </a:r>
            <a:endParaRPr lang="en-US" sz="3500" dirty="0"/>
          </a:p>
        </p:txBody>
      </p:sp>
      <p:sp>
        <p:nvSpPr>
          <p:cNvPr id="9" name="Rectangle 8"/>
          <p:cNvSpPr/>
          <p:nvPr/>
        </p:nvSpPr>
        <p:spPr>
          <a:xfrm>
            <a:off x="228600" y="2476500"/>
            <a:ext cx="2044700" cy="1803400"/>
          </a:xfrm>
          <a:prstGeom prst="rect">
            <a:avLst/>
          </a:prstGeom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" y="2616200"/>
            <a:ext cx="193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fact</a:t>
            </a:r>
          </a:p>
          <a:p>
            <a:r>
              <a:rPr lang="en-US" dirty="0" smtClean="0"/>
              <a:t>This suggests that</a:t>
            </a:r>
          </a:p>
          <a:p>
            <a:r>
              <a:rPr lang="en-US" dirty="0" smtClean="0"/>
              <a:t>Due to</a:t>
            </a:r>
          </a:p>
          <a:p>
            <a:r>
              <a:rPr lang="en-US" dirty="0" smtClean="0"/>
              <a:t>Furthermore</a:t>
            </a:r>
          </a:p>
          <a:p>
            <a:r>
              <a:rPr lang="en-US" dirty="0" smtClean="0"/>
              <a:t>For instance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1900" y="2476500"/>
            <a:ext cx="2044700" cy="180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4-01-08 at 8.57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1050" y="2950528"/>
            <a:ext cx="1088550" cy="1143000"/>
          </a:xfrm>
          <a:prstGeom prst="rect">
            <a:avLst/>
          </a:prstGeom>
        </p:spPr>
      </p:pic>
      <p:sp>
        <p:nvSpPr>
          <p:cNvPr id="14" name="Curved Right Arrow 13"/>
          <p:cNvSpPr/>
          <p:nvPr/>
        </p:nvSpPr>
        <p:spPr>
          <a:xfrm rot="20098137">
            <a:off x="2639054" y="2541906"/>
            <a:ext cx="621358" cy="1406410"/>
          </a:xfrm>
          <a:prstGeom prst="curvedRightArrow">
            <a:avLst>
              <a:gd name="adj1" fmla="val 25000"/>
              <a:gd name="adj2" fmla="val 66349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" y="4514538"/>
            <a:ext cx="616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In fact </a:t>
            </a:r>
            <a:r>
              <a:rPr lang="en-US" b="1" dirty="0" smtClean="0"/>
              <a:t>exercise each day is proven to keep weight down </a:t>
            </a:r>
            <a:r>
              <a:rPr lang="en-US" dirty="0" smtClean="0"/>
              <a:t>according to “Health Magazine”.  </a:t>
            </a:r>
            <a:endParaRPr lang="en-US" dirty="0"/>
          </a:p>
        </p:txBody>
      </p:sp>
      <p:sp>
        <p:nvSpPr>
          <p:cNvPr id="19" name="Left Arrow 18"/>
          <p:cNvSpPr/>
          <p:nvPr/>
        </p:nvSpPr>
        <p:spPr>
          <a:xfrm rot="497737">
            <a:off x="3528766" y="4909582"/>
            <a:ext cx="3189534" cy="11117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Always tell your reader where you got your information!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06325" y="5160869"/>
            <a:ext cx="1591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13300" y="2950528"/>
            <a:ext cx="2044700" cy="7832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27600" y="313690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Strong Argument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7826" y="6483560"/>
            <a:ext cx="2044700" cy="1803400"/>
          </a:xfrm>
          <a:prstGeom prst="rect">
            <a:avLst/>
          </a:prstGeom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8551" y="6605725"/>
            <a:ext cx="387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y contrast</a:t>
            </a:r>
          </a:p>
          <a:p>
            <a:r>
              <a:rPr lang="en-US" dirty="0" smtClean="0"/>
              <a:t>In comparison</a:t>
            </a:r>
          </a:p>
          <a:p>
            <a:r>
              <a:rPr lang="en-US" dirty="0" smtClean="0"/>
              <a:t>However</a:t>
            </a:r>
          </a:p>
          <a:p>
            <a:r>
              <a:rPr lang="en-US" dirty="0" smtClean="0"/>
              <a:t>Although</a:t>
            </a:r>
          </a:p>
          <a:p>
            <a:endParaRPr lang="en-US" dirty="0"/>
          </a:p>
        </p:txBody>
      </p:sp>
      <p:sp>
        <p:nvSpPr>
          <p:cNvPr id="27" name="Explosion 2 26"/>
          <p:cNvSpPr/>
          <p:nvPr/>
        </p:nvSpPr>
        <p:spPr>
          <a:xfrm>
            <a:off x="-482600" y="1877568"/>
            <a:ext cx="3416300" cy="73863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ooper Black"/>
                <a:cs typeface="Cooper Black"/>
              </a:rPr>
              <a:t>Convincing Language</a:t>
            </a:r>
            <a:endParaRPr lang="en-US" sz="1600" dirty="0">
              <a:solidFill>
                <a:srgbClr val="000000"/>
              </a:solidFill>
              <a:latin typeface="Cooper Black"/>
              <a:cs typeface="Cooper Black"/>
            </a:endParaRPr>
          </a:p>
        </p:txBody>
      </p:sp>
      <p:sp>
        <p:nvSpPr>
          <p:cNvPr id="28" name="Explosion 2 27"/>
          <p:cNvSpPr/>
          <p:nvPr/>
        </p:nvSpPr>
        <p:spPr>
          <a:xfrm>
            <a:off x="1739900" y="1941068"/>
            <a:ext cx="3771900" cy="73863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ooper Black"/>
                <a:cs typeface="Cooper Black"/>
              </a:rPr>
              <a:t>Evidence from the Text</a:t>
            </a:r>
            <a:endParaRPr lang="en-US" sz="1600" dirty="0">
              <a:solidFill>
                <a:srgbClr val="000000"/>
              </a:solidFill>
              <a:latin typeface="Cooper Black"/>
              <a:cs typeface="Cooper Black"/>
            </a:endParaRPr>
          </a:p>
        </p:txBody>
      </p:sp>
      <p:sp>
        <p:nvSpPr>
          <p:cNvPr id="31" name="Explosion 2 30"/>
          <p:cNvSpPr/>
          <p:nvPr/>
        </p:nvSpPr>
        <p:spPr>
          <a:xfrm>
            <a:off x="-203174" y="5744928"/>
            <a:ext cx="3416300" cy="98404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ooper Black"/>
                <a:cs typeface="Cooper Black"/>
              </a:rPr>
              <a:t>Counter Argument Language</a:t>
            </a:r>
            <a:endParaRPr lang="en-US" sz="1600" dirty="0">
              <a:solidFill>
                <a:srgbClr val="000000"/>
              </a:solidFill>
              <a:latin typeface="Cooper Black"/>
              <a:cs typeface="Cooper Black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92125" y="6483560"/>
            <a:ext cx="2044700" cy="180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Screen Shot 2014-01-08 at 8.57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001" y="7010576"/>
            <a:ext cx="1088550" cy="1143000"/>
          </a:xfrm>
          <a:prstGeom prst="rect">
            <a:avLst/>
          </a:prstGeom>
        </p:spPr>
      </p:pic>
      <p:sp>
        <p:nvSpPr>
          <p:cNvPr id="35" name="Curved Right Arrow 34"/>
          <p:cNvSpPr/>
          <p:nvPr/>
        </p:nvSpPr>
        <p:spPr>
          <a:xfrm rot="20098137">
            <a:off x="2542005" y="6601954"/>
            <a:ext cx="621358" cy="1406410"/>
          </a:xfrm>
          <a:prstGeom prst="curvedRightArrow">
            <a:avLst>
              <a:gd name="adj1" fmla="val 25000"/>
              <a:gd name="adj2" fmla="val 66349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Explosion 2 35"/>
          <p:cNvSpPr/>
          <p:nvPr/>
        </p:nvSpPr>
        <p:spPr>
          <a:xfrm>
            <a:off x="1938867" y="5744928"/>
            <a:ext cx="3771900" cy="91527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Cooper Black"/>
                <a:cs typeface="Cooper Black"/>
              </a:rPr>
              <a:t>Evidence from the Text</a:t>
            </a:r>
            <a:endParaRPr lang="en-US" sz="1600" dirty="0">
              <a:solidFill>
                <a:srgbClr val="000000"/>
              </a:solidFill>
              <a:latin typeface="Cooper Black"/>
              <a:cs typeface="Cooper Black"/>
            </a:endParaRPr>
          </a:p>
        </p:txBody>
      </p:sp>
      <p:sp>
        <p:nvSpPr>
          <p:cNvPr id="37" name="Plus 36"/>
          <p:cNvSpPr/>
          <p:nvPr/>
        </p:nvSpPr>
        <p:spPr>
          <a:xfrm>
            <a:off x="2070100" y="3136900"/>
            <a:ext cx="673100" cy="596900"/>
          </a:xfrm>
          <a:prstGeom prst="mathPlus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qual 37"/>
          <p:cNvSpPr/>
          <p:nvPr/>
        </p:nvSpPr>
        <p:spPr>
          <a:xfrm>
            <a:off x="4419600" y="3136900"/>
            <a:ext cx="584200" cy="482600"/>
          </a:xfrm>
          <a:prstGeom prst="mathEqual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lus 38"/>
          <p:cNvSpPr/>
          <p:nvPr/>
        </p:nvSpPr>
        <p:spPr>
          <a:xfrm>
            <a:off x="1960325" y="7010576"/>
            <a:ext cx="673100" cy="596900"/>
          </a:xfrm>
          <a:prstGeom prst="mathPlus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37117" y="6824204"/>
            <a:ext cx="2044700" cy="7832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qual 39"/>
          <p:cNvSpPr/>
          <p:nvPr/>
        </p:nvSpPr>
        <p:spPr>
          <a:xfrm>
            <a:off x="4322551" y="7058293"/>
            <a:ext cx="584200" cy="482600"/>
          </a:xfrm>
          <a:prstGeom prst="mathEqual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818" y="8259563"/>
            <a:ext cx="6165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However</a:t>
            </a:r>
            <a:r>
              <a:rPr lang="en-US" dirty="0" smtClean="0"/>
              <a:t> there are also studies such as the one in “Fitness” which indicate that </a:t>
            </a:r>
            <a:r>
              <a:rPr lang="en-US" b="1" dirty="0" smtClean="0"/>
              <a:t>proper nutrition may play a greater role in staying healthy. 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995333" y="6980774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Strong Counter Argument</a:t>
            </a:r>
          </a:p>
        </p:txBody>
      </p:sp>
    </p:spTree>
    <p:extLst>
      <p:ext uri="{BB962C8B-B14F-4D97-AF65-F5344CB8AC3E}">
        <p14:creationId xmlns:p14="http://schemas.microsoft.com/office/powerpoint/2010/main" xmlns="" val="14996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decide if textual evidence will help my claim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" b="39"/>
          <a:stretch>
            <a:fillRect/>
          </a:stretch>
        </p:blipFill>
        <p:spPr>
          <a:xfrm>
            <a:off x="4329026" y="6350000"/>
            <a:ext cx="2186073" cy="2184401"/>
          </a:xfrm>
        </p:spPr>
      </p:pic>
    </p:spTree>
    <p:extLst>
      <p:ext uri="{BB962C8B-B14F-4D97-AF65-F5344CB8AC3E}">
        <p14:creationId xmlns:p14="http://schemas.microsoft.com/office/powerpoint/2010/main" xmlns="" val="5905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6858000" cy="1749955"/>
            <a:chOff x="2722583" y="2979813"/>
            <a:chExt cx="2920153" cy="1261347"/>
          </a:xfrm>
        </p:grpSpPr>
        <p:sp>
          <p:nvSpPr>
            <p:cNvPr id="5" name="Rectangle 4"/>
            <p:cNvSpPr/>
            <p:nvPr/>
          </p:nvSpPr>
          <p:spPr>
            <a:xfrm>
              <a:off x="2722583" y="2979813"/>
              <a:ext cx="2920153" cy="1261347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68591" y="3132214"/>
              <a:ext cx="2596761" cy="824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899" y="213569"/>
            <a:ext cx="609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What do you think?  Should the government ban large sugary drinks to help consumers make healthier choices? Or should people be allowed make their own choices about beverage size? </a:t>
            </a:r>
          </a:p>
          <a:p>
            <a:r>
              <a:rPr lang="en-US" i="1" dirty="0" smtClean="0"/>
              <a:t> - Time for Kids</a:t>
            </a:r>
            <a:endParaRPr lang="en-US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521372"/>
            <a:ext cx="6858000" cy="1352628"/>
            <a:chOff x="2722583" y="2979813"/>
            <a:chExt cx="2920153" cy="1261347"/>
          </a:xfrm>
        </p:grpSpPr>
        <p:sp>
          <p:nvSpPr>
            <p:cNvPr id="19" name="Rectangle 18"/>
            <p:cNvSpPr/>
            <p:nvPr/>
          </p:nvSpPr>
          <p:spPr>
            <a:xfrm>
              <a:off x="2722583" y="2979813"/>
              <a:ext cx="2920153" cy="1261347"/>
            </a:xfrm>
            <a:prstGeom prst="rect">
              <a:avLst/>
            </a:prstGeom>
            <a:solidFill>
              <a:srgbClr val="FF0000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68591" y="3132214"/>
              <a:ext cx="2596761" cy="824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596166"/>
            <a:ext cx="6858000" cy="1749955"/>
            <a:chOff x="2722583" y="2979813"/>
            <a:chExt cx="2920153" cy="1261347"/>
          </a:xfrm>
        </p:grpSpPr>
        <p:sp>
          <p:nvSpPr>
            <p:cNvPr id="22" name="Rectangle 21"/>
            <p:cNvSpPr/>
            <p:nvPr/>
          </p:nvSpPr>
          <p:spPr>
            <a:xfrm>
              <a:off x="2722583" y="2979813"/>
              <a:ext cx="2920153" cy="1261347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68591" y="3132214"/>
              <a:ext cx="2596761" cy="824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7874000"/>
            <a:ext cx="6858000" cy="1270000"/>
            <a:chOff x="2722583" y="2979813"/>
            <a:chExt cx="2920153" cy="1261347"/>
          </a:xfrm>
        </p:grpSpPr>
        <p:sp>
          <p:nvSpPr>
            <p:cNvPr id="25" name="Rectangle 24"/>
            <p:cNvSpPr/>
            <p:nvPr/>
          </p:nvSpPr>
          <p:spPr>
            <a:xfrm>
              <a:off x="2722583" y="2979813"/>
              <a:ext cx="2920153" cy="1261347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68591" y="3132214"/>
              <a:ext cx="2596761" cy="824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3222038"/>
            <a:ext cx="6858000" cy="3299334"/>
            <a:chOff x="0" y="1705682"/>
            <a:chExt cx="6858000" cy="481569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4778760"/>
              <a:ext cx="6858000" cy="1742612"/>
              <a:chOff x="2722583" y="2979813"/>
              <a:chExt cx="2920153" cy="126134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722583" y="2979813"/>
                <a:ext cx="2920153" cy="126134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8591" y="3132214"/>
                <a:ext cx="2596761" cy="8245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3222038"/>
              <a:ext cx="6858000" cy="1556722"/>
              <a:chOff x="2722583" y="2979813"/>
              <a:chExt cx="2920153" cy="126134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722583" y="2979813"/>
                <a:ext cx="2920153" cy="126134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68591" y="3132214"/>
                <a:ext cx="2596761" cy="8245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0" y="1705682"/>
              <a:ext cx="6858000" cy="1556722"/>
              <a:chOff x="2722583" y="2979813"/>
              <a:chExt cx="2920153" cy="126134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722583" y="2979813"/>
                <a:ext cx="2920153" cy="126134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68591" y="3132214"/>
                <a:ext cx="2596761" cy="8245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0640" y="1276775"/>
            <a:ext cx="1102360" cy="1674837"/>
            <a:chOff x="40640" y="1276775"/>
            <a:chExt cx="1102360" cy="1674837"/>
          </a:xfrm>
        </p:grpSpPr>
        <p:sp>
          <p:nvSpPr>
            <p:cNvPr id="40" name="Diagonal Stripe 39"/>
            <p:cNvSpPr/>
            <p:nvPr/>
          </p:nvSpPr>
          <p:spPr>
            <a:xfrm>
              <a:off x="40640" y="1675683"/>
              <a:ext cx="1102360" cy="1275929"/>
            </a:xfrm>
            <a:prstGeom prst="diagStrip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18698160">
              <a:off x="-192993" y="1889210"/>
              <a:ext cx="1594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claim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640" y="2845642"/>
            <a:ext cx="1102360" cy="1594202"/>
            <a:chOff x="-111760" y="2693242"/>
            <a:chExt cx="1102360" cy="1594202"/>
          </a:xfrm>
        </p:grpSpPr>
        <p:sp>
          <p:nvSpPr>
            <p:cNvPr id="36" name="Diagonal Stripe 35"/>
            <p:cNvSpPr/>
            <p:nvPr/>
          </p:nvSpPr>
          <p:spPr>
            <a:xfrm>
              <a:off x="-111760" y="2961462"/>
              <a:ext cx="1102360" cy="1275929"/>
            </a:xfrm>
            <a:prstGeom prst="diagStrip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8698160">
              <a:off x="-474108" y="3305677"/>
              <a:ext cx="1594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Argument 1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38924" y="4013995"/>
            <a:ext cx="1102360" cy="1594202"/>
            <a:chOff x="383541" y="1583559"/>
            <a:chExt cx="1102360" cy="1594202"/>
          </a:xfrm>
        </p:grpSpPr>
        <p:sp>
          <p:nvSpPr>
            <p:cNvPr id="45" name="Diagonal Stripe 44"/>
            <p:cNvSpPr/>
            <p:nvPr/>
          </p:nvSpPr>
          <p:spPr>
            <a:xfrm>
              <a:off x="383541" y="1858146"/>
              <a:ext cx="1102360" cy="1275929"/>
            </a:xfrm>
            <a:prstGeom prst="diagStrip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8698160">
              <a:off x="-31735" y="2195994"/>
              <a:ext cx="1594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Argument </a:t>
              </a:r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5079795"/>
            <a:ext cx="1102360" cy="1674837"/>
            <a:chOff x="40640" y="1276775"/>
            <a:chExt cx="1102360" cy="1674837"/>
          </a:xfrm>
        </p:grpSpPr>
        <p:sp>
          <p:nvSpPr>
            <p:cNvPr id="48" name="Diagonal Stripe 47"/>
            <p:cNvSpPr/>
            <p:nvPr/>
          </p:nvSpPr>
          <p:spPr>
            <a:xfrm>
              <a:off x="40640" y="1675683"/>
              <a:ext cx="1102360" cy="1275929"/>
            </a:xfrm>
            <a:prstGeom prst="diagStrip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18698160">
              <a:off x="-192993" y="1889210"/>
              <a:ext cx="1594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Argument 3</a:t>
              </a:r>
              <a:endParaRPr lang="en-US" dirty="0"/>
            </a:p>
          </p:txBody>
        </p:sp>
      </p:grpSp>
      <p:sp>
        <p:nvSpPr>
          <p:cNvPr id="50" name="Diagonal Stripe 49"/>
          <p:cNvSpPr/>
          <p:nvPr/>
        </p:nvSpPr>
        <p:spPr>
          <a:xfrm>
            <a:off x="20733" y="6521372"/>
            <a:ext cx="1388967" cy="1352628"/>
          </a:xfrm>
          <a:prstGeom prst="diagStrip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19072346">
            <a:off x="-313859" y="6739504"/>
            <a:ext cx="159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Counter Argument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 rot="494501">
            <a:off x="-122115" y="7898292"/>
            <a:ext cx="2256620" cy="1233157"/>
            <a:chOff x="-43946" y="1615305"/>
            <a:chExt cx="1554562" cy="1036639"/>
          </a:xfrm>
        </p:grpSpPr>
        <p:sp>
          <p:nvSpPr>
            <p:cNvPr id="54" name="Diagonal Stripe 53"/>
            <p:cNvSpPr/>
            <p:nvPr/>
          </p:nvSpPr>
          <p:spPr>
            <a:xfrm rot="21105499">
              <a:off x="76709" y="1615305"/>
              <a:ext cx="1433907" cy="1036639"/>
            </a:xfrm>
            <a:prstGeom prst="diagStrip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8974084">
              <a:off x="-43946" y="1798544"/>
              <a:ext cx="1304345" cy="465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Concluding statement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7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to be aware of while reading</a:t>
            </a:r>
            <a:endParaRPr lang="en-US" dirty="0"/>
          </a:p>
        </p:txBody>
      </p:sp>
      <p:pic>
        <p:nvPicPr>
          <p:cNvPr id="4" name="Picture 3" descr="Screen Shot 2014-01-09 at 6.57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514" y="2199301"/>
            <a:ext cx="1631586" cy="1356699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pic>
        <p:nvPicPr>
          <p:cNvPr id="5" name="Picture 4" descr="Screen Shot 2014-01-09 at 6.58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39" y="3556000"/>
            <a:ext cx="1514306" cy="1620948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pic>
        <p:nvPicPr>
          <p:cNvPr id="6" name="Picture 5" descr="Screen Shot 2014-01-09 at 7.00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441" y="4711744"/>
            <a:ext cx="1713396" cy="125962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pic>
        <p:nvPicPr>
          <p:cNvPr id="7" name="Picture 6" descr="Screen Shot 2014-01-09 at 7.05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379" y="5863608"/>
            <a:ext cx="1747263" cy="1665615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86379" y="2397028"/>
            <a:ext cx="3268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/>
                <a:cs typeface="Century Gothic"/>
              </a:rPr>
              <a:t>Obesity epidemic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77381"/>
            <a:ext cx="3268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Banned</a:t>
            </a:r>
            <a:endParaRPr lang="en-US" sz="2400" b="1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04704" y="4807616"/>
            <a:ext cx="3268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Regulate</a:t>
            </a:r>
            <a:endParaRPr lang="en-US" sz="2400" b="1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571" y="6366934"/>
            <a:ext cx="3268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16 Ounces</a:t>
            </a:r>
            <a:endParaRPr lang="en-US" sz="2400" b="1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9867" y="7907168"/>
            <a:ext cx="3268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Consumer</a:t>
            </a:r>
            <a:endParaRPr lang="en-US" sz="2400" b="1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p:pic>
        <p:nvPicPr>
          <p:cNvPr id="16" name="Picture 15" descr="Screen Shot 2014-01-09 at 7.16.4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9337" y="7529223"/>
            <a:ext cx="1193800" cy="153670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495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0 at 7.4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24467" y="1256909"/>
            <a:ext cx="8906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3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1-10 at 7.4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95917" y="1438876"/>
            <a:ext cx="8906934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6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1201</TotalTime>
  <Words>280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Argumentative  Writing</vt:lpstr>
      <vt:lpstr>Why do we argue?</vt:lpstr>
      <vt:lpstr>Elements to strong argumentative writing</vt:lpstr>
      <vt:lpstr>Convincing Language  for an Argument  and Counterargument </vt:lpstr>
      <vt:lpstr>How to decide if textual evidence will help my claim</vt:lpstr>
      <vt:lpstr>Slide 6</vt:lpstr>
      <vt:lpstr>Vocabulary to be aware of while reading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Argumentative  Writing</dc:title>
  <dc:creator>L Cantor</dc:creator>
  <cp:lastModifiedBy>bmorgan</cp:lastModifiedBy>
  <cp:revision>43</cp:revision>
  <dcterms:created xsi:type="dcterms:W3CDTF">2014-01-06T01:29:04Z</dcterms:created>
  <dcterms:modified xsi:type="dcterms:W3CDTF">2014-08-17T22:58:30Z</dcterms:modified>
</cp:coreProperties>
</file>